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79" r:id="rId2"/>
    <p:sldId id="284" r:id="rId3"/>
    <p:sldId id="280" r:id="rId4"/>
    <p:sldId id="285" r:id="rId5"/>
    <p:sldId id="528" r:id="rId6"/>
    <p:sldId id="529" r:id="rId7"/>
    <p:sldId id="530" r:id="rId8"/>
    <p:sldId id="286" r:id="rId9"/>
    <p:sldId id="287" r:id="rId10"/>
    <p:sldId id="518" r:id="rId11"/>
    <p:sldId id="522" r:id="rId12"/>
    <p:sldId id="533" r:id="rId13"/>
    <p:sldId id="523" r:id="rId14"/>
    <p:sldId id="524" r:id="rId15"/>
    <p:sldId id="525" r:id="rId16"/>
    <p:sldId id="527" r:id="rId17"/>
    <p:sldId id="531" r:id="rId18"/>
    <p:sldId id="532" r:id="rId19"/>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41"/>
  </p:normalViewPr>
  <p:slideViewPr>
    <p:cSldViewPr snapToGrid="0" snapToObjects="1">
      <p:cViewPr>
        <p:scale>
          <a:sx n="67" d="100"/>
          <a:sy n="67" d="100"/>
        </p:scale>
        <p:origin x="2280" y="1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8406CC-D77C-3B4E-AC1E-E2AAED893FD7}" type="datetimeFigureOut">
              <a:rPr lang="en-CN" smtClean="0"/>
              <a:t>2022/6/22</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CA317-A7A2-054B-B535-5B7DF8634C05}" type="slidenum">
              <a:rPr lang="en-CN" smtClean="0"/>
              <a:t>‹#›</a:t>
            </a:fld>
            <a:endParaRPr lang="en-CN"/>
          </a:p>
        </p:txBody>
      </p:sp>
    </p:spTree>
    <p:extLst>
      <p:ext uri="{BB962C8B-B14F-4D97-AF65-F5344CB8AC3E}">
        <p14:creationId xmlns:p14="http://schemas.microsoft.com/office/powerpoint/2010/main" val="199528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648108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461495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082316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525994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137515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240822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375078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316795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354058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EEBE-1DF6-A544-BEE7-D1D313B153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A3A8D7A7-458E-3941-AC6D-C40E053253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F6857A6B-7BF1-DA43-BAF3-ECFED67D0771}"/>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B21B327F-0300-0245-8E17-DFB9577539BB}"/>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9FB22998-6237-0B4E-AF6A-20BA9131BBB0}"/>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428093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B4F66-8C35-954F-A8D6-76B90D3E429F}"/>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D4C220E9-E102-E648-83EF-332231AEDE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064E9223-BF69-124B-868A-CD214DCDC0DF}"/>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5952DD53-632D-D347-9F85-D674FBBE44D7}"/>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3EF07720-3562-FC47-A524-E980730CD6AD}"/>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3033799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44C6DA-FACD-0042-8E45-AA7650E642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0E73EE9B-344A-E841-9BA0-88BC2F98EC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163B9BDC-FD74-E64A-A1FF-6055D09F848B}"/>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E32A57FE-657D-F24B-B4AD-5B54356E0425}"/>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D6D3DB78-CDDA-D546-B0E4-D943D6FC712B}"/>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39547467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997B5FA-0921-464F-AAE1-844C04324D75}" type="datetimeFigureOut">
              <a:rPr lang="zh-CN" altLang="en-US" smtClean="0"/>
              <a:t>2022/6/22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pic>
        <p:nvPicPr>
          <p:cNvPr id="7" name="图片 6" descr="微信图片_20220217144008"/>
          <p:cNvPicPr>
            <a:picLocks noChangeAspect="1"/>
          </p:cNvPicPr>
          <p:nvPr userDrawn="1"/>
        </p:nvPicPr>
        <p:blipFill>
          <a:blip r:embed="rId2"/>
          <a:stretch>
            <a:fillRect/>
          </a:stretch>
        </p:blipFill>
        <p:spPr>
          <a:xfrm>
            <a:off x="9685655" y="0"/>
            <a:ext cx="1668145" cy="1668145"/>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Tree>
    <p:extLst>
      <p:ext uri="{BB962C8B-B14F-4D97-AF65-F5344CB8AC3E}">
        <p14:creationId xmlns:p14="http://schemas.microsoft.com/office/powerpoint/2010/main" val="2128591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997B5FA-0921-464F-AAE1-844C04324D75}" type="datetimeFigureOut">
              <a:rPr lang="zh-CN" altLang="en-US" smtClean="0"/>
              <a:t>2022/6/22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pic>
        <p:nvPicPr>
          <p:cNvPr id="7" name="图片 6" descr="微信图片_20220217144008"/>
          <p:cNvPicPr>
            <a:picLocks noChangeAspect="1"/>
          </p:cNvPicPr>
          <p:nvPr userDrawn="1"/>
        </p:nvPicPr>
        <p:blipFill>
          <a:blip r:embed="rId2"/>
          <a:stretch>
            <a:fillRect/>
          </a:stretch>
        </p:blipFill>
        <p:spPr>
          <a:xfrm>
            <a:off x="9834880" y="22860"/>
            <a:ext cx="1668145" cy="1668145"/>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1608173" y="-1481738"/>
            <a:ext cx="6858000" cy="9821476"/>
          </a:xfrm>
          <a:prstGeom prst="rect">
            <a:avLst/>
          </a:prstGeom>
        </p:spPr>
      </p:pic>
    </p:spTree>
    <p:extLst>
      <p:ext uri="{BB962C8B-B14F-4D97-AF65-F5344CB8AC3E}">
        <p14:creationId xmlns:p14="http://schemas.microsoft.com/office/powerpoint/2010/main" val="2005090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6B0C-EF1E-C54B-AA81-420A3FF2C455}"/>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3805B212-02F1-AF43-9CE4-AD9D9445F9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BBFF72EA-5FCC-4E47-9D50-27E2BEFB2F5E}"/>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37FE570E-72F9-E54D-911E-175343DD7483}"/>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1481D9BE-7FB9-9344-9B05-E890D7DA53B0}"/>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3927495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314BA-E024-244F-9139-BC3594374E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C1C634DA-511D-864D-990A-662B21CC79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ED5533-ECED-FF44-8EC7-526FD4266F02}"/>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9BC1AF77-9FC0-C14A-B57E-BDE5B73FEFA1}"/>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AF301BD9-32ED-AE45-930F-19E2CFA6CDBA}"/>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310006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EB73F-5901-EE48-9D63-231E155520D6}"/>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2FF75C8F-ED24-E944-94DD-965FC7A782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C4B18BC4-F4EC-AF44-ABA5-64EAA5AD03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E25C23A3-944C-4441-A722-F850F4121F59}"/>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6" name="Footer Placeholder 5">
            <a:extLst>
              <a:ext uri="{FF2B5EF4-FFF2-40B4-BE49-F238E27FC236}">
                <a16:creationId xmlns:a16="http://schemas.microsoft.com/office/drawing/2014/main" id="{41AF594F-AB20-4D49-9314-5E157F95008F}"/>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3228DE86-AD28-7D4D-8704-7495A250F3E6}"/>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3753363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19E9D-B26A-8F4B-8AAB-D27340D34D23}"/>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261D3968-310F-524D-BB3F-23D49BBCEA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8425B0-0DC5-8A4E-BDA7-FE0E9E5D06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6133CB95-6AEC-9E4F-B566-CE5AB6F4E2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AD676E-167F-1E48-B7E9-542DE32B05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4256204D-F348-9843-8286-0B1EFD4F7A46}"/>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8" name="Footer Placeholder 7">
            <a:extLst>
              <a:ext uri="{FF2B5EF4-FFF2-40B4-BE49-F238E27FC236}">
                <a16:creationId xmlns:a16="http://schemas.microsoft.com/office/drawing/2014/main" id="{65D2489C-BAF0-4D41-BA12-8EDD87D81DFB}"/>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44756C0D-7EA2-4147-B274-995E3E03B927}"/>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4017438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8FEE3-177B-3341-8C05-36847B8D89FE}"/>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400BB208-AB45-3D48-B682-697976D86427}"/>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4" name="Footer Placeholder 3">
            <a:extLst>
              <a:ext uri="{FF2B5EF4-FFF2-40B4-BE49-F238E27FC236}">
                <a16:creationId xmlns:a16="http://schemas.microsoft.com/office/drawing/2014/main" id="{C60446B6-7979-6940-BA7A-C8616465E47A}"/>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09EE6FB5-C59E-E04F-A365-1E25FBBB73E1}"/>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2454872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0072C1-A3E6-D34C-AA07-92CAD3F10CB6}"/>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3" name="Footer Placeholder 2">
            <a:extLst>
              <a:ext uri="{FF2B5EF4-FFF2-40B4-BE49-F238E27FC236}">
                <a16:creationId xmlns:a16="http://schemas.microsoft.com/office/drawing/2014/main" id="{8459C61C-DC06-CD45-9F0F-482762CB335C}"/>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2F548515-FBA2-B240-8DAF-BDED3542F548}"/>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1144856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4C796-FCAF-3F4E-A5F8-A4EDC65517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0625FFDD-41AE-2946-8D46-2C43135619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175D8162-C359-9942-B6D5-DCAB00AF17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3AE07D-C260-D448-95DB-39B508B1202D}"/>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6" name="Footer Placeholder 5">
            <a:extLst>
              <a:ext uri="{FF2B5EF4-FFF2-40B4-BE49-F238E27FC236}">
                <a16:creationId xmlns:a16="http://schemas.microsoft.com/office/drawing/2014/main" id="{93149DA8-668B-2241-A389-5689CBC8205A}"/>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669B5090-0FC6-434B-8567-0E662A46E6C0}"/>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1801347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47B41-B7F5-A949-A173-80F1D86C5E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2704B299-080E-EA4F-B2D8-9F9991CA49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C6F7271C-8AD0-354C-964E-A7EB1C97E0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CAE4FC-E405-C64D-9F00-5CB8BB68E64B}"/>
              </a:ext>
            </a:extLst>
          </p:cNvPr>
          <p:cNvSpPr>
            <a:spLocks noGrp="1"/>
          </p:cNvSpPr>
          <p:nvPr>
            <p:ph type="dt" sz="half" idx="10"/>
          </p:nvPr>
        </p:nvSpPr>
        <p:spPr/>
        <p:txBody>
          <a:bodyPr/>
          <a:lstStyle/>
          <a:p>
            <a:fld id="{2DCD112D-25C6-0E4A-B6B2-0EFB38B07FF2}" type="datetimeFigureOut">
              <a:rPr lang="en-CN" smtClean="0"/>
              <a:t>2022/6/22</a:t>
            </a:fld>
            <a:endParaRPr lang="en-CN"/>
          </a:p>
        </p:txBody>
      </p:sp>
      <p:sp>
        <p:nvSpPr>
          <p:cNvPr id="6" name="Footer Placeholder 5">
            <a:extLst>
              <a:ext uri="{FF2B5EF4-FFF2-40B4-BE49-F238E27FC236}">
                <a16:creationId xmlns:a16="http://schemas.microsoft.com/office/drawing/2014/main" id="{B2942CB7-20E5-6A4F-B96F-1FE86757C3D9}"/>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CD67B906-6DCD-6544-B6BE-569364A46744}"/>
              </a:ext>
            </a:extLst>
          </p:cNvPr>
          <p:cNvSpPr>
            <a:spLocks noGrp="1"/>
          </p:cNvSpPr>
          <p:nvPr>
            <p:ph type="sldNum" sz="quarter" idx="12"/>
          </p:nvPr>
        </p:nvSpPr>
        <p:spPr/>
        <p:txBody>
          <a:bodyPr/>
          <a:lstStyle/>
          <a:p>
            <a:fld id="{6762C334-70A6-CD4D-A479-087316257410}" type="slidenum">
              <a:rPr lang="en-CN" smtClean="0"/>
              <a:t>‹#›</a:t>
            </a:fld>
            <a:endParaRPr lang="en-CN"/>
          </a:p>
        </p:txBody>
      </p:sp>
    </p:spTree>
    <p:extLst>
      <p:ext uri="{BB962C8B-B14F-4D97-AF65-F5344CB8AC3E}">
        <p14:creationId xmlns:p14="http://schemas.microsoft.com/office/powerpoint/2010/main" val="2281087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A56F7D-EF90-B84F-B7C0-9D0B6EEA91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D9732093-6FB8-5E4D-99B0-54C9122C95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67D03CF6-D519-3844-9C75-731AC2FBE7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CD112D-25C6-0E4A-B6B2-0EFB38B07FF2}" type="datetimeFigureOut">
              <a:rPr lang="en-CN" smtClean="0"/>
              <a:t>2022/6/22</a:t>
            </a:fld>
            <a:endParaRPr lang="en-CN"/>
          </a:p>
        </p:txBody>
      </p:sp>
      <p:sp>
        <p:nvSpPr>
          <p:cNvPr id="5" name="Footer Placeholder 4">
            <a:extLst>
              <a:ext uri="{FF2B5EF4-FFF2-40B4-BE49-F238E27FC236}">
                <a16:creationId xmlns:a16="http://schemas.microsoft.com/office/drawing/2014/main" id="{598DBE49-3F3E-6849-9AA9-9E24859403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2CD92282-5051-B244-A2DB-446985EB5A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62C334-70A6-CD4D-A479-087316257410}" type="slidenum">
              <a:rPr lang="en-CN" smtClean="0"/>
              <a:t>‹#›</a:t>
            </a:fld>
            <a:endParaRPr lang="en-CN"/>
          </a:p>
        </p:txBody>
      </p:sp>
    </p:spTree>
    <p:extLst>
      <p:ext uri="{BB962C8B-B14F-4D97-AF65-F5344CB8AC3E}">
        <p14:creationId xmlns:p14="http://schemas.microsoft.com/office/powerpoint/2010/main" val="27619771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95143" y="-1481738"/>
            <a:ext cx="6858000" cy="9821476"/>
          </a:xfrm>
          <a:prstGeom prst="rect">
            <a:avLst/>
          </a:prstGeom>
        </p:spPr>
      </p:pic>
      <p:sp>
        <p:nvSpPr>
          <p:cNvPr id="5" name="文本框 4"/>
          <p:cNvSpPr txBox="1"/>
          <p:nvPr/>
        </p:nvSpPr>
        <p:spPr>
          <a:xfrm>
            <a:off x="2222500" y="5474335"/>
            <a:ext cx="8273415" cy="1383665"/>
          </a:xfrm>
          <a:prstGeom prst="rect">
            <a:avLst/>
          </a:prstGeom>
          <a:noFill/>
        </p:spPr>
        <p:txBody>
          <a:bodyPr wrap="square" rtlCol="0" anchor="t">
            <a:spAutoFit/>
          </a:bodyPr>
          <a:lstStyle/>
          <a:p>
            <a:r>
              <a:rPr lang="zh-CN" altLang="en-US" sz="1400">
                <a:solidFill>
                  <a:schemeClr val="bg2">
                    <a:lumMod val="50000"/>
                  </a:schemeClr>
                </a:solidFill>
              </a:rPr>
              <a:t>本直播仅作为华泰证券（以下简称“本公司”）与投资者的知识交流活动，不构成对观众的投资建议。本公司或本公司相关机构、雇员不对任何人以直播全部或部分内容作为投资依据而引致的任何损失承担任何责任。未经本公司事先书面许可，任何人不得将此直播或其任何部分以任何形式进行派发、复制、转载或发布，或对本直播内容进行任何有悖原意的删节或修改。本公司不保证本内容所含信息始终保持在最新状态。本公司对本内容所含信息可在不发出通知的情形下做出修改，投资者应当自行关注相应的更新或修改，课程中提及的操作路径请以涨乐财富通实际展示为准。市场有风险，投资需谨慎。</a:t>
            </a:r>
          </a:p>
        </p:txBody>
      </p:sp>
      <p:sp>
        <p:nvSpPr>
          <p:cNvPr id="9" name="副标题 2"/>
          <p:cNvSpPr>
            <a:spLocks noGrp="1"/>
          </p:cNvSpPr>
          <p:nvPr/>
        </p:nvSpPr>
        <p:spPr>
          <a:xfrm>
            <a:off x="1219879" y="1641475"/>
            <a:ext cx="9373235" cy="1787525"/>
          </a:xfrm>
          <a:prstGeom prst="rect">
            <a:avLst/>
          </a:prstGeom>
        </p:spPr>
        <p:txBody>
          <a:bodyPr vert="horz" lIns="91440" tIns="45720" rIns="91440" bIns="45720" rtlCol="0">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80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光伏产业分析与展望</a:t>
            </a:r>
          </a:p>
          <a:p>
            <a:endParaRPr lang="zh-CN" altLang="en-US" sz="80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4" name="副标题 2"/>
          <p:cNvSpPr>
            <a:spLocks noGrp="1"/>
          </p:cNvSpPr>
          <p:nvPr/>
        </p:nvSpPr>
        <p:spPr>
          <a:xfrm>
            <a:off x="1672590" y="3042920"/>
            <a:ext cx="9373235" cy="1787525"/>
          </a:xfrm>
          <a:prstGeom prst="rect">
            <a:avLst/>
          </a:prstGeom>
        </p:spPr>
        <p:txBody>
          <a:bodyPr vert="horz" lIns="91440" tIns="45720" rIns="91440" bIns="45720" rtlCol="0">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zh-CN" altLang="en-US" sz="80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3655064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F38602-65AF-2A43-8F13-137B4852C62E}"/>
              </a:ext>
            </a:extLst>
          </p:cNvPr>
          <p:cNvPicPr>
            <a:picLocks noChangeAspect="1"/>
          </p:cNvPicPr>
          <p:nvPr/>
        </p:nvPicPr>
        <p:blipFill rotWithShape="1">
          <a:blip r:embed="rId2"/>
          <a:srcRect l="1171" t="12402" r="-1171" b="-3065"/>
          <a:stretch/>
        </p:blipFill>
        <p:spPr>
          <a:xfrm>
            <a:off x="545856" y="1655762"/>
            <a:ext cx="11100288" cy="5005251"/>
          </a:xfrm>
          <a:prstGeom prst="rect">
            <a:avLst/>
          </a:prstGeom>
        </p:spPr>
      </p:pic>
      <p:sp>
        <p:nvSpPr>
          <p:cNvPr id="3" name="副标题 2"/>
          <p:cNvSpPr>
            <a:spLocks noGrp="1"/>
          </p:cNvSpPr>
          <p:nvPr>
            <p:ph type="subTitle" idx="1"/>
          </p:nvPr>
        </p:nvSpPr>
        <p:spPr>
          <a:xfrm>
            <a:off x="1277376" y="1719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buClrTx/>
              <a:buSzTx/>
              <a:buNone/>
            </a:pPr>
            <a:r>
              <a:rPr lang="en-US" altLang="zh-CN"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2022</a:t>
            </a: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年多晶硅价格走势</a:t>
            </a:r>
            <a:endParaRPr lang="en-US" altLang="zh-CN"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ctr">
              <a:buClrTx/>
              <a:buSzTx/>
              <a:buNone/>
            </a:pP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（万元</a:t>
            </a:r>
            <a:r>
              <a:rPr lang="en-US" altLang="zh-CN"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a:t>
            </a: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吨）</a:t>
            </a:r>
          </a:p>
        </p:txBody>
      </p:sp>
    </p:spTree>
    <p:extLst>
      <p:ext uri="{BB962C8B-B14F-4D97-AF65-F5344CB8AC3E}">
        <p14:creationId xmlns:p14="http://schemas.microsoft.com/office/powerpoint/2010/main" val="1998722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A7F74D2-CC1E-DB4D-B104-26F308777CDE}"/>
              </a:ext>
            </a:extLst>
          </p:cNvPr>
          <p:cNvPicPr>
            <a:picLocks noChangeAspect="1"/>
          </p:cNvPicPr>
          <p:nvPr/>
        </p:nvPicPr>
        <p:blipFill>
          <a:blip r:embed="rId2"/>
          <a:stretch>
            <a:fillRect/>
          </a:stretch>
        </p:blipFill>
        <p:spPr>
          <a:xfrm>
            <a:off x="165709" y="1287452"/>
            <a:ext cx="11860582" cy="5486400"/>
          </a:xfrm>
          <a:prstGeom prst="rect">
            <a:avLst/>
          </a:prstGeom>
        </p:spPr>
      </p:pic>
      <p:sp>
        <p:nvSpPr>
          <p:cNvPr id="3" name="副标题 2"/>
          <p:cNvSpPr>
            <a:spLocks noGrp="1"/>
          </p:cNvSpPr>
          <p:nvPr>
            <p:ph type="subTitle" idx="1"/>
          </p:nvPr>
        </p:nvSpPr>
        <p:spPr>
          <a:xfrm>
            <a:off x="1277376" y="1719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buClrTx/>
              <a:buSzTx/>
              <a:buNone/>
            </a:pPr>
            <a:r>
              <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2022</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年</a:t>
            </a:r>
            <a:r>
              <a:rPr lang="zh-CN" altLang="en-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单晶</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片价格走势</a:t>
            </a: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ctr">
              <a:buClrTx/>
              <a:buSzTx/>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（元</a:t>
            </a:r>
            <a:r>
              <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片）</a:t>
            </a:r>
          </a:p>
        </p:txBody>
      </p:sp>
      <p:sp>
        <p:nvSpPr>
          <p:cNvPr id="5" name="Rectangle 4">
            <a:extLst>
              <a:ext uri="{FF2B5EF4-FFF2-40B4-BE49-F238E27FC236}">
                <a16:creationId xmlns:a16="http://schemas.microsoft.com/office/drawing/2014/main" id="{375135D0-FA19-CE4F-8680-9C89420D89A2}"/>
              </a:ext>
            </a:extLst>
          </p:cNvPr>
          <p:cNvSpPr/>
          <p:nvPr/>
        </p:nvSpPr>
        <p:spPr>
          <a:xfrm>
            <a:off x="354721" y="6488668"/>
            <a:ext cx="6096000" cy="369332"/>
          </a:xfrm>
          <a:prstGeom prst="rect">
            <a:avLst/>
          </a:prstGeom>
        </p:spPr>
        <p:txBody>
          <a:bodyPr>
            <a:spAutoFit/>
          </a:bodyPr>
          <a:lstStyle/>
          <a:p>
            <a:r>
              <a:rPr lang="zh-CN" altLang="en-US" dirty="0"/>
              <a:t>“图片来源：”北极星太阳能光伏网“</a:t>
            </a:r>
          </a:p>
        </p:txBody>
      </p:sp>
    </p:spTree>
    <p:extLst>
      <p:ext uri="{BB962C8B-B14F-4D97-AF65-F5344CB8AC3E}">
        <p14:creationId xmlns:p14="http://schemas.microsoft.com/office/powerpoint/2010/main" val="3977571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890EA7-1009-4841-BA00-920E680922E1}"/>
              </a:ext>
            </a:extLst>
          </p:cNvPr>
          <p:cNvPicPr>
            <a:picLocks noChangeAspect="1"/>
          </p:cNvPicPr>
          <p:nvPr/>
        </p:nvPicPr>
        <p:blipFill rotWithShape="1">
          <a:blip r:embed="rId2"/>
          <a:srcRect t="9965"/>
          <a:stretch/>
        </p:blipFill>
        <p:spPr>
          <a:xfrm>
            <a:off x="1397877" y="1600200"/>
            <a:ext cx="9396245" cy="4819650"/>
          </a:xfrm>
          <a:prstGeom prst="rect">
            <a:avLst/>
          </a:prstGeom>
        </p:spPr>
      </p:pic>
      <p:sp>
        <p:nvSpPr>
          <p:cNvPr id="5" name="副标题 2">
            <a:extLst>
              <a:ext uri="{FF2B5EF4-FFF2-40B4-BE49-F238E27FC236}">
                <a16:creationId xmlns:a16="http://schemas.microsoft.com/office/drawing/2014/main" id="{F771A69E-D021-6A46-83BC-BD107AA15DCE}"/>
              </a:ext>
            </a:extLst>
          </p:cNvPr>
          <p:cNvSpPr txBox="1">
            <a:spLocks/>
          </p:cNvSpPr>
          <p:nvPr/>
        </p:nvSpPr>
        <p:spPr>
          <a:xfrm>
            <a:off x="1277376" y="1719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lgn="ctr">
              <a:buFont typeface="Arial" panose="020B0604020202020204" pitchFamily="34" charset="0"/>
              <a:buNone/>
            </a:pPr>
            <a:r>
              <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2022</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年组件价格走势</a:t>
            </a: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algn="ctr">
              <a:buFont typeface="Arial" panose="020B0604020202020204" pitchFamily="34" charset="0"/>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（元</a:t>
            </a:r>
            <a:r>
              <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/w</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a:t>
            </a:r>
          </a:p>
        </p:txBody>
      </p:sp>
    </p:spTree>
    <p:extLst>
      <p:ext uri="{BB962C8B-B14F-4D97-AF65-F5344CB8AC3E}">
        <p14:creationId xmlns:p14="http://schemas.microsoft.com/office/powerpoint/2010/main" val="3344723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876935" y="1655760"/>
            <a:ext cx="9795510"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中游市场</a:t>
            </a: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7" name="副标题 2">
            <a:extLst>
              <a:ext uri="{FF2B5EF4-FFF2-40B4-BE49-F238E27FC236}">
                <a16:creationId xmlns:a16="http://schemas.microsoft.com/office/drawing/2014/main" id="{9C83DC61-D3DB-BC4C-B320-BF5F7E6A8809}"/>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8" name="副标题 2">
            <a:extLst>
              <a:ext uri="{FF2B5EF4-FFF2-40B4-BE49-F238E27FC236}">
                <a16:creationId xmlns:a16="http://schemas.microsoft.com/office/drawing/2014/main" id="{84786322-DB67-BE44-B54E-040F30015631}"/>
              </a:ext>
            </a:extLst>
          </p:cNvPr>
          <p:cNvSpPr>
            <a:spLocks noGrp="1"/>
          </p:cNvSpPr>
          <p:nvPr/>
        </p:nvSpPr>
        <p:spPr>
          <a:xfrm>
            <a:off x="-504825" y="3488690"/>
            <a:ext cx="1320165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2022</a:t>
            </a: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上半年组件</a:t>
            </a:r>
            <a:endParaRPr lang="en-US" altLang="zh-CN"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a:p>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“淡季不淡”</a:t>
            </a:r>
          </a:p>
        </p:txBody>
      </p:sp>
    </p:spTree>
    <p:extLst>
      <p:ext uri="{BB962C8B-B14F-4D97-AF65-F5344CB8AC3E}">
        <p14:creationId xmlns:p14="http://schemas.microsoft.com/office/powerpoint/2010/main" val="1252077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828992" y="2650807"/>
            <a:ext cx="10534015"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中游企业的困境与突围</a:t>
            </a: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7" name="副标题 2">
            <a:extLst>
              <a:ext uri="{FF2B5EF4-FFF2-40B4-BE49-F238E27FC236}">
                <a16:creationId xmlns:a16="http://schemas.microsoft.com/office/drawing/2014/main" id="{9C83DC61-D3DB-BC4C-B320-BF5F7E6A8809}"/>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3412020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828992" y="2213609"/>
            <a:ext cx="10534015"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电池：</a:t>
            </a:r>
            <a:endParaRPr lang="en-US" altLang="zh-CN"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7" name="副标题 2">
            <a:extLst>
              <a:ext uri="{FF2B5EF4-FFF2-40B4-BE49-F238E27FC236}">
                <a16:creationId xmlns:a16="http://schemas.microsoft.com/office/drawing/2014/main" id="{9C83DC61-D3DB-BC4C-B320-BF5F7E6A8809}"/>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8" name="副标题 2">
            <a:extLst>
              <a:ext uri="{FF2B5EF4-FFF2-40B4-BE49-F238E27FC236}">
                <a16:creationId xmlns:a16="http://schemas.microsoft.com/office/drawing/2014/main" id="{34F27D7D-F8AB-4E43-B690-C42927587996}"/>
              </a:ext>
            </a:extLst>
          </p:cNvPr>
          <p:cNvSpPr>
            <a:spLocks noGrp="1"/>
          </p:cNvSpPr>
          <p:nvPr/>
        </p:nvSpPr>
        <p:spPr>
          <a:xfrm>
            <a:off x="-504826" y="3828098"/>
            <a:ext cx="1320165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大企业为什么不跟新技术</a:t>
            </a:r>
          </a:p>
        </p:txBody>
      </p:sp>
    </p:spTree>
    <p:extLst>
      <p:ext uri="{BB962C8B-B14F-4D97-AF65-F5344CB8AC3E}">
        <p14:creationId xmlns:p14="http://schemas.microsoft.com/office/powerpoint/2010/main" val="1350073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828992" y="2213609"/>
            <a:ext cx="10534015"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下游市场的变化</a:t>
            </a:r>
            <a:endParaRPr lang="en-US" altLang="zh-CN"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7" name="副标题 2">
            <a:extLst>
              <a:ext uri="{FF2B5EF4-FFF2-40B4-BE49-F238E27FC236}">
                <a16:creationId xmlns:a16="http://schemas.microsoft.com/office/drawing/2014/main" id="{9C83DC61-D3DB-BC4C-B320-BF5F7E6A8809}"/>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8" name="副标题 2">
            <a:extLst>
              <a:ext uri="{FF2B5EF4-FFF2-40B4-BE49-F238E27FC236}">
                <a16:creationId xmlns:a16="http://schemas.microsoft.com/office/drawing/2014/main" id="{34F27D7D-F8AB-4E43-B690-C42927587996}"/>
              </a:ext>
            </a:extLst>
          </p:cNvPr>
          <p:cNvSpPr>
            <a:spLocks noGrp="1"/>
          </p:cNvSpPr>
          <p:nvPr/>
        </p:nvSpPr>
        <p:spPr>
          <a:xfrm>
            <a:off x="-504826" y="3828098"/>
            <a:ext cx="1320165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29837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2"/>
          <p:cNvSpPr>
            <a:spLocks noGrp="1"/>
          </p:cNvSpPr>
          <p:nvPr/>
        </p:nvSpPr>
        <p:spPr>
          <a:xfrm>
            <a:off x="1509395" y="925195"/>
            <a:ext cx="9622790" cy="40227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l">
              <a:buClrTx/>
              <a:buSzTx/>
              <a:buNone/>
            </a:pPr>
            <a:r>
              <a:rPr lang="zh-CN" altLang="en-US" sz="6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光伏行业如何投资？</a:t>
            </a:r>
          </a:p>
          <a:p>
            <a:pPr marL="0" lvl="0" algn="l">
              <a:buClrTx/>
              <a:buSzTx/>
              <a:buNone/>
            </a:pPr>
            <a:endParaRPr lang="zh-CN" altLang="en-US"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l">
              <a:buClrTx/>
              <a:buSzTx/>
              <a:buNone/>
            </a:pPr>
            <a:r>
              <a:rPr lang="zh-CN" altLang="en-US"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硅料短期产能难以释放，</a:t>
            </a:r>
            <a:endParaRPr lang="en-US" altLang="zh-CN"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l">
              <a:buClrTx/>
              <a:buSzTx/>
              <a:buNone/>
            </a:pPr>
            <a:r>
              <a:rPr lang="zh-CN" altLang="en-US"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光伏需求超预期的背景下，</a:t>
            </a:r>
            <a:endParaRPr lang="en-US" altLang="zh-CN"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l">
              <a:buClrTx/>
              <a:buSzTx/>
              <a:buNone/>
            </a:pPr>
            <a:r>
              <a:rPr lang="zh-CN" altLang="en-US"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由此可以推断，</a:t>
            </a:r>
            <a:endParaRPr lang="en-US" altLang="zh-CN"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lvl="0" algn="l">
              <a:buClrTx/>
              <a:buSzTx/>
              <a:buNone/>
            </a:pPr>
            <a:r>
              <a:rPr lang="zh-CN" altLang="en-US" sz="4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硅料价格将依旧维持坚挺。</a:t>
            </a:r>
            <a:endParaRPr lang="zh-CN" altLang="en-US" sz="4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1925843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2"/>
          <p:cNvSpPr>
            <a:spLocks noGrp="1"/>
          </p:cNvSpPr>
          <p:nvPr/>
        </p:nvSpPr>
        <p:spPr>
          <a:xfrm>
            <a:off x="1059497" y="691197"/>
            <a:ext cx="10073005" cy="49041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结语</a:t>
            </a: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a:buNone/>
            </a:pP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光伏在</a:t>
            </a:r>
            <a:r>
              <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2022</a:t>
            </a: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年第一季度用“淡季不淡”给人留下了深刻的印象，</a:t>
            </a: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在国内与海外需求高增的前提下，</a:t>
            </a:r>
            <a:endParaRPr lang="en-US" altLang="zh-CN"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a:p>
            <a:pPr marL="0">
              <a:buNone/>
            </a:pPr>
            <a:r>
              <a:rPr lang="zh-CN" altLang="en-US" sz="48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光伏热度有增无减，这也给予了光伏涨价坚实的基础。</a:t>
            </a:r>
          </a:p>
          <a:p>
            <a:pPr marL="0">
              <a:buNone/>
            </a:pPr>
            <a:endParaRPr lang="zh-CN" altLang="en-US" sz="36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1756136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495143" y="-1481738"/>
            <a:ext cx="6858000" cy="9821476"/>
          </a:xfrm>
          <a:prstGeom prst="rect">
            <a:avLst/>
          </a:prstGeom>
        </p:spPr>
      </p:pic>
      <p:grpSp>
        <p:nvGrpSpPr>
          <p:cNvPr id="111" name="组合 110"/>
          <p:cNvGrpSpPr/>
          <p:nvPr/>
        </p:nvGrpSpPr>
        <p:grpSpPr>
          <a:xfrm>
            <a:off x="1394460" y="569595"/>
            <a:ext cx="9403080" cy="5718810"/>
            <a:chOff x="1488" y="916"/>
            <a:chExt cx="14808" cy="9006"/>
          </a:xfrm>
        </p:grpSpPr>
        <p:sp>
          <p:nvSpPr>
            <p:cNvPr id="8" name="副标题 2"/>
            <p:cNvSpPr>
              <a:spLocks noGrp="1"/>
            </p:cNvSpPr>
            <p:nvPr/>
          </p:nvSpPr>
          <p:spPr>
            <a:xfrm>
              <a:off x="2229" y="3112"/>
              <a:ext cx="13374" cy="1627"/>
            </a:xfrm>
            <a:prstGeom prst="rect">
              <a:avLst/>
            </a:prstGeom>
          </p:spPr>
          <p:txBody>
            <a:bodyPr vert="horz" lIns="91440" tIns="45720" rIns="91440" bIns="45720" rtlCol="0">
              <a:noAutofit/>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6600" b="1">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不猜涨跌</a:t>
              </a:r>
            </a:p>
          </p:txBody>
        </p:sp>
        <p:sp>
          <p:nvSpPr>
            <p:cNvPr id="9" name="副标题 2"/>
            <p:cNvSpPr>
              <a:spLocks noGrp="1"/>
            </p:cNvSpPr>
            <p:nvPr/>
          </p:nvSpPr>
          <p:spPr>
            <a:xfrm>
              <a:off x="1535" y="916"/>
              <a:ext cx="14761" cy="2815"/>
            </a:xfrm>
            <a:prstGeom prst="rect">
              <a:avLst/>
            </a:prstGeom>
          </p:spPr>
          <p:txBody>
            <a:bodyPr vert="horz" lIns="91440" tIns="45720" rIns="91440" bIns="45720" rtlCol="0">
              <a:normAutofit/>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6600" b="1">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不谈个股</a:t>
              </a:r>
            </a:p>
          </p:txBody>
        </p:sp>
        <p:sp>
          <p:nvSpPr>
            <p:cNvPr id="10" name="副标题 2"/>
            <p:cNvSpPr>
              <a:spLocks noGrp="1"/>
            </p:cNvSpPr>
            <p:nvPr/>
          </p:nvSpPr>
          <p:spPr>
            <a:xfrm>
              <a:off x="1488" y="7618"/>
              <a:ext cx="14808" cy="2305"/>
            </a:xfrm>
            <a:prstGeom prst="rect">
              <a:avLst/>
            </a:prstGeom>
          </p:spPr>
          <p:txBody>
            <a:bodyPr vert="horz" lIns="91440" tIns="45720" rIns="91440" bIns="45720" rtlCol="0">
              <a:noAutofit/>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6600" b="1">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只讲逻辑</a:t>
              </a:r>
            </a:p>
          </p:txBody>
        </p:sp>
        <p:sp>
          <p:nvSpPr>
            <p:cNvPr id="110" name="副标题 2"/>
            <p:cNvSpPr>
              <a:spLocks noGrp="1"/>
            </p:cNvSpPr>
            <p:nvPr/>
          </p:nvSpPr>
          <p:spPr>
            <a:xfrm>
              <a:off x="2229" y="5365"/>
              <a:ext cx="13374" cy="1627"/>
            </a:xfrm>
            <a:prstGeom prst="rect">
              <a:avLst/>
            </a:prstGeom>
          </p:spPr>
          <p:txBody>
            <a:bodyPr vert="horz" lIns="91440" tIns="45720" rIns="91440" bIns="45720" rtlCol="0">
              <a:noAutofit/>
              <a:scene3d>
                <a:camera prst="orthographicFront"/>
                <a:lightRig rig="threePt" dir="t"/>
              </a:scene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6600" b="1">
                  <a:ln w="9525">
                    <a:solidFill>
                      <a:schemeClr val="bg1"/>
                    </a:solidFill>
                    <a:prstDash val="solid"/>
                  </a:ln>
                  <a:solidFill>
                    <a:schemeClr val="tx1"/>
                  </a:solidFill>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只看数据</a:t>
              </a:r>
            </a:p>
          </p:txBody>
        </p:sp>
      </p:grpSp>
    </p:spTree>
    <p:extLst>
      <p:ext uri="{BB962C8B-B14F-4D97-AF65-F5344CB8AC3E}">
        <p14:creationId xmlns:p14="http://schemas.microsoft.com/office/powerpoint/2010/main" val="2240104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1198245" y="2141920"/>
            <a:ext cx="9795510"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光伏产业数据解读</a:t>
            </a:r>
          </a:p>
        </p:txBody>
      </p:sp>
      <p:sp>
        <p:nvSpPr>
          <p:cNvPr id="5" name="副标题 2"/>
          <p:cNvSpPr>
            <a:spLocks noGrp="1"/>
          </p:cNvSpPr>
          <p:nvPr/>
        </p:nvSpPr>
        <p:spPr>
          <a:xfrm>
            <a:off x="1849755" y="4024312"/>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为什么我们对光伏有信心？</a:t>
            </a:r>
          </a:p>
        </p:txBody>
      </p:sp>
    </p:spTree>
    <p:extLst>
      <p:ext uri="{BB962C8B-B14F-4D97-AF65-F5344CB8AC3E}">
        <p14:creationId xmlns:p14="http://schemas.microsoft.com/office/powerpoint/2010/main" val="3975417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483476" y="2120900"/>
            <a:ext cx="10972800"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光伏最新出台政策解读</a:t>
            </a: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光伏周期到了哪里？</a:t>
            </a:r>
          </a:p>
        </p:txBody>
      </p:sp>
    </p:spTree>
    <p:extLst>
      <p:ext uri="{BB962C8B-B14F-4D97-AF65-F5344CB8AC3E}">
        <p14:creationId xmlns:p14="http://schemas.microsoft.com/office/powerpoint/2010/main" val="2906798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54821" y="4767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buClrTx/>
              <a:buSzTx/>
              <a:buNone/>
            </a:pP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光伏产业周期变化</a:t>
            </a:r>
          </a:p>
        </p:txBody>
      </p:sp>
      <p:pic>
        <p:nvPicPr>
          <p:cNvPr id="5" name="Picture 4">
            <a:extLst>
              <a:ext uri="{FF2B5EF4-FFF2-40B4-BE49-F238E27FC236}">
                <a16:creationId xmlns:a16="http://schemas.microsoft.com/office/drawing/2014/main" id="{F47F8D57-C1DF-374A-AC50-2BAEDF41E026}"/>
              </a:ext>
            </a:extLst>
          </p:cNvPr>
          <p:cNvPicPr/>
          <p:nvPr/>
        </p:nvPicPr>
        <p:blipFill>
          <a:blip r:embed="rId2"/>
          <a:stretch>
            <a:fillRect/>
          </a:stretch>
        </p:blipFill>
        <p:spPr>
          <a:xfrm>
            <a:off x="1154821" y="1637963"/>
            <a:ext cx="9389110" cy="4762500"/>
          </a:xfrm>
          <a:prstGeom prst="rect">
            <a:avLst/>
          </a:prstGeom>
        </p:spPr>
      </p:pic>
      <p:sp>
        <p:nvSpPr>
          <p:cNvPr id="2" name="Rectangle 1">
            <a:extLst>
              <a:ext uri="{FF2B5EF4-FFF2-40B4-BE49-F238E27FC236}">
                <a16:creationId xmlns:a16="http://schemas.microsoft.com/office/drawing/2014/main" id="{BCC837DB-C98F-0944-B43D-40AAFE58A306}"/>
              </a:ext>
            </a:extLst>
          </p:cNvPr>
          <p:cNvSpPr/>
          <p:nvPr/>
        </p:nvSpPr>
        <p:spPr>
          <a:xfrm>
            <a:off x="1154821" y="6211669"/>
            <a:ext cx="6096000" cy="369332"/>
          </a:xfrm>
          <a:prstGeom prst="rect">
            <a:avLst/>
          </a:prstGeom>
        </p:spPr>
        <p:txBody>
          <a:bodyPr>
            <a:spAutoFit/>
          </a:bodyPr>
          <a:lstStyle/>
          <a:p>
            <a:r>
              <a:rPr lang="zh-CN" altLang="en-US" dirty="0"/>
              <a:t>“图片来源：</a:t>
            </a:r>
            <a:r>
              <a:rPr lang="en-US" altLang="zh-CN" dirty="0"/>
              <a:t>Wind, </a:t>
            </a:r>
            <a:r>
              <a:rPr lang="zh-CN" altLang="en-US" dirty="0"/>
              <a:t>太阳能行业协会”</a:t>
            </a:r>
          </a:p>
        </p:txBody>
      </p:sp>
    </p:spTree>
    <p:extLst>
      <p:ext uri="{BB962C8B-B14F-4D97-AF65-F5344CB8AC3E}">
        <p14:creationId xmlns:p14="http://schemas.microsoft.com/office/powerpoint/2010/main" val="200997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54821" y="4767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buClrTx/>
              <a:buSzTx/>
              <a:buNone/>
            </a:pP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光伏产业周期变化</a:t>
            </a:r>
          </a:p>
        </p:txBody>
      </p:sp>
      <p:pic>
        <p:nvPicPr>
          <p:cNvPr id="4" name="Picture 3">
            <a:extLst>
              <a:ext uri="{FF2B5EF4-FFF2-40B4-BE49-F238E27FC236}">
                <a16:creationId xmlns:a16="http://schemas.microsoft.com/office/drawing/2014/main" id="{A625C3D6-0A5E-3D44-9EAD-CEAA818BC0EC}"/>
              </a:ext>
            </a:extLst>
          </p:cNvPr>
          <p:cNvPicPr/>
          <p:nvPr/>
        </p:nvPicPr>
        <p:blipFill>
          <a:blip r:embed="rId2"/>
          <a:stretch>
            <a:fillRect/>
          </a:stretch>
        </p:blipFill>
        <p:spPr>
          <a:xfrm>
            <a:off x="876300" y="1333500"/>
            <a:ext cx="10233464" cy="4876800"/>
          </a:xfrm>
          <a:prstGeom prst="rect">
            <a:avLst/>
          </a:prstGeom>
        </p:spPr>
      </p:pic>
      <p:sp>
        <p:nvSpPr>
          <p:cNvPr id="6" name="Rectangle 5">
            <a:extLst>
              <a:ext uri="{FF2B5EF4-FFF2-40B4-BE49-F238E27FC236}">
                <a16:creationId xmlns:a16="http://schemas.microsoft.com/office/drawing/2014/main" id="{E7660540-E3CB-4244-B980-36F51CD8E106}"/>
              </a:ext>
            </a:extLst>
          </p:cNvPr>
          <p:cNvSpPr/>
          <p:nvPr/>
        </p:nvSpPr>
        <p:spPr>
          <a:xfrm>
            <a:off x="1154821" y="6211669"/>
            <a:ext cx="6096000" cy="369332"/>
          </a:xfrm>
          <a:prstGeom prst="rect">
            <a:avLst/>
          </a:prstGeom>
        </p:spPr>
        <p:txBody>
          <a:bodyPr>
            <a:spAutoFit/>
          </a:bodyPr>
          <a:lstStyle/>
          <a:p>
            <a:r>
              <a:rPr lang="zh-CN" altLang="en-US" dirty="0"/>
              <a:t>“图片来源：</a:t>
            </a:r>
            <a:r>
              <a:rPr lang="en-US" altLang="zh-CN" dirty="0"/>
              <a:t>Wind, </a:t>
            </a:r>
            <a:r>
              <a:rPr lang="zh-CN" altLang="en-US" dirty="0"/>
              <a:t>太阳能行业协会”</a:t>
            </a:r>
          </a:p>
        </p:txBody>
      </p:sp>
    </p:spTree>
    <p:extLst>
      <p:ext uri="{BB962C8B-B14F-4D97-AF65-F5344CB8AC3E}">
        <p14:creationId xmlns:p14="http://schemas.microsoft.com/office/powerpoint/2010/main" val="1442023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54821" y="476705"/>
            <a:ext cx="9144000" cy="1655762"/>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buClrTx/>
              <a:buSzTx/>
              <a:buNone/>
            </a:pPr>
            <a:r>
              <a:rPr lang="zh-CN" altLang="en-US" sz="54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sym typeface="+mn-ea"/>
              </a:rPr>
              <a:t>光伏产业周期变化</a:t>
            </a:r>
          </a:p>
        </p:txBody>
      </p:sp>
      <p:pic>
        <p:nvPicPr>
          <p:cNvPr id="4" name="Picture 3">
            <a:extLst>
              <a:ext uri="{FF2B5EF4-FFF2-40B4-BE49-F238E27FC236}">
                <a16:creationId xmlns:a16="http://schemas.microsoft.com/office/drawing/2014/main" id="{CADE50D5-E5C6-FF4B-9CDA-7A0509FB25B9}"/>
              </a:ext>
            </a:extLst>
          </p:cNvPr>
          <p:cNvPicPr/>
          <p:nvPr/>
        </p:nvPicPr>
        <p:blipFill>
          <a:blip r:embed="rId2"/>
          <a:stretch>
            <a:fillRect/>
          </a:stretch>
        </p:blipFill>
        <p:spPr>
          <a:xfrm>
            <a:off x="500136" y="1304586"/>
            <a:ext cx="10453370" cy="5032057"/>
          </a:xfrm>
          <a:prstGeom prst="rect">
            <a:avLst/>
          </a:prstGeom>
        </p:spPr>
      </p:pic>
      <p:sp>
        <p:nvSpPr>
          <p:cNvPr id="6" name="Rectangle 5">
            <a:extLst>
              <a:ext uri="{FF2B5EF4-FFF2-40B4-BE49-F238E27FC236}">
                <a16:creationId xmlns:a16="http://schemas.microsoft.com/office/drawing/2014/main" id="{7D0D9F40-17B9-1F42-9CF9-74707E41FE61}"/>
              </a:ext>
            </a:extLst>
          </p:cNvPr>
          <p:cNvSpPr/>
          <p:nvPr/>
        </p:nvSpPr>
        <p:spPr>
          <a:xfrm>
            <a:off x="1154821" y="6211669"/>
            <a:ext cx="6096000" cy="369332"/>
          </a:xfrm>
          <a:prstGeom prst="rect">
            <a:avLst/>
          </a:prstGeom>
        </p:spPr>
        <p:txBody>
          <a:bodyPr>
            <a:spAutoFit/>
          </a:bodyPr>
          <a:lstStyle/>
          <a:p>
            <a:r>
              <a:rPr lang="zh-CN" altLang="en-US" dirty="0"/>
              <a:t>“图片来源：</a:t>
            </a:r>
            <a:r>
              <a:rPr lang="en-US" altLang="zh-CN" dirty="0"/>
              <a:t>Wind, </a:t>
            </a:r>
            <a:r>
              <a:rPr lang="zh-CN" altLang="en-US" dirty="0"/>
              <a:t>太阳能行业协会”</a:t>
            </a:r>
          </a:p>
        </p:txBody>
      </p:sp>
    </p:spTree>
    <p:extLst>
      <p:ext uri="{BB962C8B-B14F-4D97-AF65-F5344CB8AC3E}">
        <p14:creationId xmlns:p14="http://schemas.microsoft.com/office/powerpoint/2010/main" val="1524095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808" y="-1481738"/>
            <a:ext cx="6858000" cy="9821476"/>
          </a:xfrm>
          <a:prstGeom prst="rect">
            <a:avLst/>
          </a:prstGeom>
        </p:spPr>
      </p:pic>
      <p:sp>
        <p:nvSpPr>
          <p:cNvPr id="4" name="副标题 2"/>
          <p:cNvSpPr>
            <a:spLocks noGrp="1"/>
          </p:cNvSpPr>
          <p:nvPr/>
        </p:nvSpPr>
        <p:spPr>
          <a:xfrm>
            <a:off x="876935" y="2120900"/>
            <a:ext cx="9795510"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光伏产业链解析</a:t>
            </a: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7" name="副标题 2">
            <a:extLst>
              <a:ext uri="{FF2B5EF4-FFF2-40B4-BE49-F238E27FC236}">
                <a16:creationId xmlns:a16="http://schemas.microsoft.com/office/drawing/2014/main" id="{9C83DC61-D3DB-BC4C-B320-BF5F7E6A8809}"/>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上游，中游与下游</a:t>
            </a:r>
          </a:p>
        </p:txBody>
      </p:sp>
    </p:spTree>
    <p:extLst>
      <p:ext uri="{BB962C8B-B14F-4D97-AF65-F5344CB8AC3E}">
        <p14:creationId xmlns:p14="http://schemas.microsoft.com/office/powerpoint/2010/main" val="80439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1481738" y="-1481738"/>
            <a:ext cx="6858000" cy="9821476"/>
          </a:xfrm>
          <a:prstGeom prst="rect">
            <a:avLst/>
          </a:prstGeom>
        </p:spPr>
      </p:pic>
      <p:sp>
        <p:nvSpPr>
          <p:cNvPr id="4" name="副标题 2"/>
          <p:cNvSpPr>
            <a:spLocks noGrp="1"/>
          </p:cNvSpPr>
          <p:nvPr/>
        </p:nvSpPr>
        <p:spPr>
          <a:xfrm>
            <a:off x="876935" y="2120900"/>
            <a:ext cx="9795510" cy="11360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上游看</a:t>
            </a:r>
            <a:r>
              <a:rPr lang="zh-CN" altLang="en-CN"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硅料</a:t>
            </a: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5" name="副标题 2"/>
          <p:cNvSpPr>
            <a:spLocks noGrp="1"/>
          </p:cNvSpPr>
          <p:nvPr/>
        </p:nvSpPr>
        <p:spPr>
          <a:xfrm>
            <a:off x="2065020" y="4699000"/>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endPar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endParaRPr>
          </a:p>
        </p:txBody>
      </p:sp>
      <p:sp>
        <p:nvSpPr>
          <p:cNvPr id="8" name="副标题 2">
            <a:extLst>
              <a:ext uri="{FF2B5EF4-FFF2-40B4-BE49-F238E27FC236}">
                <a16:creationId xmlns:a16="http://schemas.microsoft.com/office/drawing/2014/main" id="{4CD55388-E7A0-134E-BB07-C84EB79BCD16}"/>
              </a:ext>
            </a:extLst>
          </p:cNvPr>
          <p:cNvSpPr>
            <a:spLocks noGrp="1"/>
          </p:cNvSpPr>
          <p:nvPr/>
        </p:nvSpPr>
        <p:spPr>
          <a:xfrm>
            <a:off x="1528445" y="4344671"/>
            <a:ext cx="8492490" cy="10331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ClrTx/>
              <a:buSzTx/>
            </a:pPr>
            <a:r>
              <a:rPr lang="zh-CN" altLang="en-US" sz="8000" b="1" dirty="0">
                <a:ln w="9525">
                  <a:solidFill>
                    <a:schemeClr val="bg1"/>
                  </a:solidFill>
                  <a:prstDash val="solid"/>
                </a:ln>
                <a:effectLst>
                  <a:outerShdw blurRad="12700" dist="38100" dir="2700000" algn="tl" rotWithShape="0">
                    <a:schemeClr val="bg1">
                      <a:lumMod val="50000"/>
                    </a:schemeClr>
                  </a:outerShdw>
                </a:effectLst>
                <a:latin typeface="微软雅黑" panose="020B0503020204020204" charset="-122"/>
                <a:ea typeface="微软雅黑" panose="020B0503020204020204" charset="-122"/>
              </a:rPr>
              <a:t>多晶硅与单晶片</a:t>
            </a:r>
          </a:p>
        </p:txBody>
      </p:sp>
    </p:spTree>
    <p:extLst>
      <p:ext uri="{BB962C8B-B14F-4D97-AF65-F5344CB8AC3E}">
        <p14:creationId xmlns:p14="http://schemas.microsoft.com/office/powerpoint/2010/main" val="3576837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425</Words>
  <Application>Microsoft Macintosh PowerPoint</Application>
  <PresentationFormat>Widescreen</PresentationFormat>
  <Paragraphs>45</Paragraphs>
  <Slides>18</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微软雅黑</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cp:revision>
  <dcterms:created xsi:type="dcterms:W3CDTF">2022-06-22T08:14:59Z</dcterms:created>
  <dcterms:modified xsi:type="dcterms:W3CDTF">2022-06-22T09:14:51Z</dcterms:modified>
</cp:coreProperties>
</file>

<file path=docProps/thumbnail.jpeg>
</file>